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258" r:id="rId2"/>
    <p:sldId id="261" r:id="rId3"/>
    <p:sldId id="262" r:id="rId4"/>
    <p:sldId id="263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6" autoAdjust="0"/>
    <p:restoredTop sz="94660"/>
  </p:normalViewPr>
  <p:slideViewPr>
    <p:cSldViewPr snapToGrid="0">
      <p:cViewPr>
        <p:scale>
          <a:sx n="100" d="100"/>
          <a:sy n="100" d="100"/>
        </p:scale>
        <p:origin x="37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E562D0-84FD-411E-8C3F-A36A948BC859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EDB0E-A459-4E3C-A4B8-B98AC49BF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6955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175D2C-1B39-43F9-A837-A8832EDEE424}" type="datetimeFigureOut">
              <a:rPr lang="en-US" smtClean="0"/>
              <a:t>6/7/2017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270EAE-2722-4055-9DC6-0148D79BD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27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270EAE-2722-4055-9DC6-0148D79BD17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894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270EAE-2722-4055-9DC6-0148D79BD17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2095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270EAE-2722-4055-9DC6-0148D79BD17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592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270EAE-2722-4055-9DC6-0148D79BD17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1933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270EAE-2722-4055-9DC6-0148D79BD17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61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62095-DDFB-454B-A6DA-90DBA20ABDC0}" type="datetime1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606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7B701-CC3D-4513-A491-644406E6E0F3}" type="datetime1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908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94014-7AF7-469C-99A4-D8404E64CDA7}" type="datetime1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751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25F3-5DDC-43C9-9B04-B0DA72289B5F}" type="datetime1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46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F56B-DA0B-4D08-9588-D2C5E58A8A05}" type="datetime1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590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C329F-D0C2-462C-B78C-73BED02F6B3A}" type="datetime1">
              <a:rPr lang="en-US" smtClean="0"/>
              <a:t>6/7/2017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476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94D81-9A86-4611-8F90-73F29CC9E4B5}" type="datetime1">
              <a:rPr lang="en-US" smtClean="0"/>
              <a:t>6/7/2017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19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F34C9-1C3C-47F7-B45B-284099DAC214}" type="datetime1">
              <a:rPr lang="en-US" smtClean="0"/>
              <a:t>6/7/2017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348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7B72D-8EFB-4381-8B1D-B7106AB7E466}" type="datetime1">
              <a:rPr lang="en-US" smtClean="0"/>
              <a:t>6/7/2017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614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DFAFED-D5AA-4784-B428-C75142A947D6}" type="datetime1">
              <a:rPr lang="en-US" smtClean="0"/>
              <a:t>6/7/2017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069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CD765-5746-4CF0-A4A3-8D605663D487}" type="datetime1">
              <a:rPr lang="en-US" smtClean="0"/>
              <a:t>6/7/2017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83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CE6136-CE43-4DBF-98E4-9D97BE59DE46}" type="datetime1">
              <a:rPr lang="en-US" smtClean="0"/>
              <a:t>6/7/2017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225834-A5F4-4780-A9FC-586FB30F9B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383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g"/><Relationship Id="rId5" Type="http://schemas.openxmlformats.org/officeDocument/2006/relationships/image" Target="../media/image9.jpeg"/><Relationship Id="rId4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655607"/>
            <a:ext cx="10515600" cy="1325563"/>
          </a:xfrm>
        </p:spPr>
        <p:txBody>
          <a:bodyPr>
            <a:noAutofit/>
          </a:bodyPr>
          <a:lstStyle/>
          <a:p>
            <a:r>
              <a:rPr lang="en-US" sz="8000" dirty="0" smtClean="0">
                <a:latin typeface="Garamond" panose="02020404030301010803" pitchFamily="18" charset="0"/>
              </a:rPr>
              <a:t>Challenges / Solutions:</a:t>
            </a:r>
            <a:br>
              <a:rPr lang="en-US" sz="8000" dirty="0" smtClean="0">
                <a:latin typeface="Garamond" panose="02020404030301010803" pitchFamily="18" charset="0"/>
              </a:rPr>
            </a:br>
            <a:r>
              <a:rPr lang="en-US" sz="8000" dirty="0" smtClean="0">
                <a:latin typeface="Garamond" panose="02020404030301010803" pitchFamily="18" charset="0"/>
              </a:rPr>
              <a:t>Fabrication </a:t>
            </a:r>
            <a:endParaRPr lang="en-US" sz="8000" dirty="0">
              <a:latin typeface="Garamond" panose="02020404030301010803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25834-A5F4-4780-A9FC-586FB30F9BB0}" type="slidenum">
              <a:rPr lang="en-US" smtClean="0">
                <a:latin typeface="Garamond" panose="02020404030301010803" pitchFamily="18" charset="0"/>
              </a:rPr>
              <a:t>1</a:t>
            </a:fld>
            <a:endParaRPr lang="en-US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7152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775854" y="0"/>
            <a:ext cx="10515600" cy="6026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Garamond" panose="02020404030301010803" pitchFamily="18" charset="0"/>
              </a:rPr>
              <a:t>Challenge: </a:t>
            </a:r>
            <a:r>
              <a:rPr lang="en-US" sz="3200" dirty="0" smtClean="0">
                <a:latin typeface="Garamond" panose="02020404030301010803" pitchFamily="18" charset="0"/>
              </a:rPr>
              <a:t>Fabrication </a:t>
            </a:r>
            <a:endParaRPr lang="en-US" sz="3200" dirty="0">
              <a:latin typeface="Garamond" panose="02020404030301010803" pitchFamily="18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519545" y="644238"/>
            <a:ext cx="1105592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itle 1"/>
          <p:cNvSpPr txBox="1">
            <a:spLocks/>
          </p:cNvSpPr>
          <p:nvPr/>
        </p:nvSpPr>
        <p:spPr>
          <a:xfrm>
            <a:off x="789709" y="885371"/>
            <a:ext cx="10515600" cy="50675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Garamond" panose="02020404030301010803" pitchFamily="18" charset="0"/>
              </a:rPr>
              <a:t>Head v. flow requirements meant commercially available pumps wouldn’t work.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Garamond" panose="02020404030301010803" pitchFamily="18" charset="0"/>
              </a:rPr>
              <a:t>Outsourcing fabrication would be cost prohibitive.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3200" dirty="0">
              <a:latin typeface="Garamond" panose="02020404030301010803" pitchFamily="18" charset="0"/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4518885" y="4172844"/>
            <a:ext cx="346762" cy="2250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2989" y="2795615"/>
            <a:ext cx="3898490" cy="292386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3000" contrast="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0185" y="2795615"/>
            <a:ext cx="2192899" cy="2923867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7267622" y="4172844"/>
            <a:ext cx="346762" cy="2250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790" y="2795615"/>
            <a:ext cx="3898490" cy="292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010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7776376" y="2806810"/>
            <a:ext cx="1331844" cy="1816873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/>
          </p:cNvSpPr>
          <p:nvPr/>
        </p:nvSpPr>
        <p:spPr>
          <a:xfrm>
            <a:off x="7581013" y="2381693"/>
            <a:ext cx="2785731" cy="2775098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2105247" y="2424223"/>
            <a:ext cx="8218440" cy="2658395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857" y="2235318"/>
            <a:ext cx="8535594" cy="4073618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775854" y="0"/>
            <a:ext cx="10515600" cy="6026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Garamond" panose="02020404030301010803" pitchFamily="18" charset="0"/>
              </a:rPr>
              <a:t>Challenge: Precision </a:t>
            </a:r>
            <a:endParaRPr lang="en-US" sz="3200" dirty="0">
              <a:latin typeface="Garamond" panose="02020404030301010803" pitchFamily="18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519545" y="644238"/>
            <a:ext cx="1105592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itle 1"/>
          <p:cNvSpPr txBox="1">
            <a:spLocks/>
          </p:cNvSpPr>
          <p:nvPr/>
        </p:nvSpPr>
        <p:spPr>
          <a:xfrm>
            <a:off x="789709" y="885371"/>
            <a:ext cx="10515600" cy="50675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 smtClean="0">
                <a:latin typeface="Garamond" panose="02020404030301010803" pitchFamily="18" charset="0"/>
              </a:rPr>
              <a:t>High speeds and loads with low </a:t>
            </a:r>
            <a:r>
              <a:rPr lang="en-US" sz="3200" dirty="0" smtClean="0">
                <a:latin typeface="Garamond" panose="02020404030301010803" pitchFamily="18" charset="0"/>
              </a:rPr>
              <a:t>tolerances </a:t>
            </a:r>
            <a:r>
              <a:rPr lang="en-US" sz="3200" dirty="0" smtClean="0">
                <a:latin typeface="Garamond" panose="02020404030301010803" pitchFamily="18" charset="0"/>
              </a:rPr>
              <a:t>meant fabrication had to be precise.</a:t>
            </a:r>
          </a:p>
          <a:p>
            <a:pPr algn="l"/>
            <a:endParaRPr lang="en-US" sz="3200" dirty="0" smtClean="0">
              <a:latin typeface="Garamond" panose="02020404030301010803" pitchFamily="18" charset="0"/>
            </a:endParaRPr>
          </a:p>
          <a:p>
            <a:pPr algn="l"/>
            <a:endParaRPr lang="en-US" sz="3200" dirty="0">
              <a:latin typeface="Garamond" panose="02020404030301010803" pitchFamily="18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8591550" y="2347875"/>
            <a:ext cx="608272" cy="749410"/>
          </a:xfrm>
          <a:prstGeom prst="straightConnector1">
            <a:avLst/>
          </a:prstGeom>
          <a:ln w="3810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543925" y="3124200"/>
            <a:ext cx="95250" cy="43815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8543925" y="3769242"/>
            <a:ext cx="95251" cy="421758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8398619" y="3131067"/>
            <a:ext cx="2431" cy="364608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8396188" y="3826392"/>
            <a:ext cx="2431" cy="364608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8914295" y="1922758"/>
            <a:ext cx="2074983" cy="458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Garamond" panose="02020404030301010803" pitchFamily="18" charset="0"/>
              </a:rPr>
              <a:t>0.06” +/- 0.01”</a:t>
            </a:r>
            <a:endParaRPr lang="en-US" sz="2400" dirty="0">
              <a:latin typeface="Garamond" panose="02020404030301010803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78101" y="1922758"/>
            <a:ext cx="2095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Garamond" panose="02020404030301010803" pitchFamily="18" charset="0"/>
              </a:rPr>
              <a:t>+/- ~0.0007”</a:t>
            </a:r>
            <a:endParaRPr lang="en-US" sz="2400" dirty="0">
              <a:latin typeface="Garamond" panose="02020404030301010803" pitchFamily="18" charset="0"/>
            </a:endParaRPr>
          </a:p>
        </p:txBody>
      </p:sp>
      <p:cxnSp>
        <p:nvCxnSpPr>
          <p:cNvPr id="26" name="Straight Arrow Connector 25"/>
          <p:cNvCxnSpPr>
            <a:stCxn id="24" idx="2"/>
          </p:cNvCxnSpPr>
          <p:nvPr/>
        </p:nvCxnSpPr>
        <p:spPr>
          <a:xfrm flipH="1">
            <a:off x="6861754" y="2384423"/>
            <a:ext cx="264097" cy="909606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496050" y="3571875"/>
            <a:ext cx="304800" cy="0"/>
          </a:xfrm>
          <a:prstGeom prst="line">
            <a:avLst/>
          </a:prstGeom>
          <a:ln w="3810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972300" y="3467100"/>
            <a:ext cx="289917" cy="0"/>
          </a:xfrm>
          <a:prstGeom prst="line">
            <a:avLst/>
          </a:prstGeom>
          <a:ln w="3810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6981825" y="3876675"/>
            <a:ext cx="280392" cy="0"/>
          </a:xfrm>
          <a:prstGeom prst="line">
            <a:avLst/>
          </a:prstGeom>
          <a:ln w="3810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6496050" y="3762375"/>
            <a:ext cx="304800" cy="0"/>
          </a:xfrm>
          <a:prstGeom prst="line">
            <a:avLst/>
          </a:prstGeom>
          <a:ln w="3810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4572000" y="2762250"/>
            <a:ext cx="4286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4572000" y="3181350"/>
            <a:ext cx="4286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4572000" y="4162425"/>
            <a:ext cx="4286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4572000" y="4562475"/>
            <a:ext cx="4286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4572000" y="4010025"/>
            <a:ext cx="2190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>
            <a:off x="4572000" y="3933825"/>
            <a:ext cx="2190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4572000" y="3409950"/>
            <a:ext cx="2190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4562475" y="3333750"/>
            <a:ext cx="2190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5143500" y="3581400"/>
            <a:ext cx="3143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>
            <a:off x="5143500" y="3752850"/>
            <a:ext cx="31432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>
            <a:off x="6305550" y="3581400"/>
            <a:ext cx="1905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>
            <a:off x="6305550" y="3752850"/>
            <a:ext cx="1905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6496050" y="3571875"/>
            <a:ext cx="2952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6496050" y="3762375"/>
            <a:ext cx="2952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6505575" y="3362325"/>
            <a:ext cx="2952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4572000" y="4933950"/>
            <a:ext cx="3619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2581275" y="4933950"/>
            <a:ext cx="5143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2724150" y="4076700"/>
            <a:ext cx="1428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>
            <a:off x="8248650" y="4924425"/>
            <a:ext cx="48577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6477000" y="4933950"/>
            <a:ext cx="3619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6505575" y="3962400"/>
            <a:ext cx="2857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6962775" y="4133850"/>
            <a:ext cx="2857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>
            <a:off x="6972300" y="3876675"/>
            <a:ext cx="2857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>
            <a:off x="6962775" y="3467100"/>
            <a:ext cx="2857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>
            <a:off x="6972300" y="3209925"/>
            <a:ext cx="28575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>
            <a:off x="7930713" y="3590925"/>
            <a:ext cx="14648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H="1">
            <a:off x="7930713" y="3743325"/>
            <a:ext cx="1524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6267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 animBg="1"/>
      <p:bldP spid="6" grpId="0" animBg="1"/>
      <p:bldP spid="23" grpId="0"/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775854" y="0"/>
            <a:ext cx="10515600" cy="6026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>
                <a:latin typeface="Garamond" panose="02020404030301010803" pitchFamily="18" charset="0"/>
              </a:rPr>
              <a:t>Solution: Time investment</a:t>
            </a:r>
            <a:endParaRPr lang="en-US" sz="3200" dirty="0">
              <a:latin typeface="Garamond" panose="02020404030301010803" pitchFamily="18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519545" y="644238"/>
            <a:ext cx="1105592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itle 1"/>
          <p:cNvSpPr txBox="1">
            <a:spLocks/>
          </p:cNvSpPr>
          <p:nvPr/>
        </p:nvSpPr>
        <p:spPr>
          <a:xfrm>
            <a:off x="789709" y="885371"/>
            <a:ext cx="10515600" cy="166732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Garamond" panose="02020404030301010803" pitchFamily="18" charset="0"/>
              </a:rPr>
              <a:t>Designed parts around available fabrication techniques.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Garamond" panose="02020404030301010803" pitchFamily="18" charset="0"/>
              </a:rPr>
              <a:t>Learned 3-axis CNC mill and 2 axis CNC lathe.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 smtClean="0">
                <a:latin typeface="Garamond" panose="02020404030301010803" pitchFamily="18" charset="0"/>
              </a:rPr>
              <a:t>Several thousand (wo)man hours in the shop.</a:t>
            </a:r>
            <a:endParaRPr lang="en-US" sz="3200" dirty="0" smtClean="0">
              <a:latin typeface="Garamond" panose="02020404030301010803" pitchFamily="18" charset="0"/>
            </a:endParaRPr>
          </a:p>
          <a:p>
            <a:pPr algn="l"/>
            <a:endParaRPr lang="en-US" sz="3200" dirty="0" smtClean="0">
              <a:latin typeface="Garamond" panose="02020404030301010803" pitchFamily="18" charset="0"/>
            </a:endParaRPr>
          </a:p>
          <a:p>
            <a:pPr algn="l"/>
            <a:endParaRPr lang="en-US" sz="3200" dirty="0">
              <a:latin typeface="Garamond" panose="02020404030301010803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968" r="18054"/>
          <a:stretch/>
        </p:blipFill>
        <p:spPr>
          <a:xfrm>
            <a:off x="1076323" y="2467081"/>
            <a:ext cx="3075677" cy="39787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48" r="8935"/>
          <a:stretch/>
        </p:blipFill>
        <p:spPr>
          <a:xfrm>
            <a:off x="4400549" y="2467176"/>
            <a:ext cx="2996048" cy="397657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8061" y="2466976"/>
            <a:ext cx="3186696" cy="3981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736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1114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306059" y="6438513"/>
            <a:ext cx="2743200" cy="365125"/>
          </a:xfrm>
        </p:spPr>
        <p:txBody>
          <a:bodyPr/>
          <a:lstStyle/>
          <a:p>
            <a:fld id="{27225834-A5F4-4780-A9FC-586FB30F9BB0}" type="slidenum">
              <a:rPr lang="en-US" smtClean="0">
                <a:latin typeface="Garamond" panose="02020404030301010803" pitchFamily="18" charset="0"/>
              </a:rPr>
              <a:t>6</a:t>
            </a:fld>
            <a:endParaRPr lang="en-US" dirty="0">
              <a:latin typeface="Garamond" panose="02020404030301010803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28788" y="6482577"/>
            <a:ext cx="42019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Garamond" panose="02020404030301010803" pitchFamily="18" charset="0"/>
                <a:cs typeface="Times New Roman" panose="02020603050405020304" pitchFamily="18" charset="0"/>
              </a:rPr>
              <a:t>Portland State Aerospace Society | Electric Propellant Feed System</a:t>
            </a:r>
            <a:endParaRPr lang="en-US" sz="1200" dirty="0">
              <a:latin typeface="Garamond" panose="02020404030301010803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8788" y="0"/>
            <a:ext cx="828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latin typeface="Garamond" panose="02020404030301010803" pitchFamily="18" charset="0"/>
                <a:cs typeface="Times New Roman" panose="02020603050405020304" pitchFamily="18" charset="0"/>
              </a:rPr>
              <a:t>Challenges</a:t>
            </a:r>
            <a:endParaRPr lang="en-US" sz="1200" dirty="0">
              <a:latin typeface="Garamond" panose="02020404030301010803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" name="Straight Connector 9"/>
          <p:cNvCxnSpPr>
            <a:endCxn id="5" idx="2"/>
          </p:cNvCxnSpPr>
          <p:nvPr/>
        </p:nvCxnSpPr>
        <p:spPr>
          <a:xfrm>
            <a:off x="235677" y="276999"/>
            <a:ext cx="30719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0" y="553998"/>
            <a:ext cx="7339263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aramond" panose="02020404030301010803" pitchFamily="18" charset="0"/>
              </a:rPr>
              <a:t>Notes:</a:t>
            </a:r>
          </a:p>
          <a:p>
            <a:r>
              <a:rPr lang="en-US" sz="2000" b="1" dirty="0" smtClean="0">
                <a:latin typeface="Garamond" panose="02020404030301010803" pitchFamily="18" charset="0"/>
              </a:rPr>
              <a:t>2.   Controls / Measurement </a:t>
            </a:r>
          </a:p>
          <a:p>
            <a:pPr marL="342900" indent="-342900">
              <a:buAutoNum type="arabicPeriod"/>
            </a:pPr>
            <a:endParaRPr lang="en-US" sz="2000" b="1" dirty="0" smtClean="0">
              <a:latin typeface="Garamond" panose="02020404030301010803" pitchFamily="18" charset="0"/>
            </a:endParaRPr>
          </a:p>
          <a:p>
            <a:r>
              <a:rPr lang="en-US" b="1" dirty="0" smtClean="0">
                <a:latin typeface="Garamond" panose="02020404030301010803" pitchFamily="18" charset="0"/>
              </a:rPr>
              <a:t>Problems: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Garamond" panose="02020404030301010803" pitchFamily="18" charset="0"/>
              </a:rPr>
              <a:t>Motor control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Garamond" panose="02020404030301010803" pitchFamily="18" charset="0"/>
              </a:rPr>
              <a:t>Sensing and measurement for performance curves</a:t>
            </a:r>
          </a:p>
          <a:p>
            <a:endParaRPr lang="en-US" dirty="0">
              <a:latin typeface="Garamond" panose="02020404030301010803" pitchFamily="18" charset="0"/>
            </a:endParaRPr>
          </a:p>
          <a:p>
            <a:r>
              <a:rPr lang="en-US" b="1" dirty="0" smtClean="0">
                <a:latin typeface="Garamond" panose="02020404030301010803" pitchFamily="18" charset="0"/>
              </a:rPr>
              <a:t>Solutions: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Garamond" panose="02020404030301010803" pitchFamily="18" charset="0"/>
              </a:rPr>
              <a:t>Quad Copter rigging / controller potentiometer tricking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Garamond" panose="02020404030301010803" pitchFamily="18" charset="0"/>
              </a:rPr>
              <a:t>Sensors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Garamond" panose="02020404030301010803" pitchFamily="18" charset="0"/>
              </a:rPr>
              <a:t>Arduino DAQ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03250" y="138499"/>
            <a:ext cx="64904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aramond" panose="02020404030301010803" pitchFamily="18" charset="0"/>
              </a:rPr>
              <a:t>To insert: 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latin typeface="Garamond" panose="02020404030301010803" pitchFamily="18" charset="0"/>
              </a:rPr>
              <a:t>Photo, highlight sensors 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latin typeface="Garamond" panose="02020404030301010803" pitchFamily="18" charset="0"/>
              </a:rPr>
              <a:t>Photo, DAQ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latin typeface="Garamond" panose="02020404030301010803" pitchFamily="18" charset="0"/>
              </a:rPr>
              <a:t>Photo, Motor control </a:t>
            </a:r>
          </a:p>
          <a:p>
            <a:endParaRPr lang="en-US" dirty="0" smtClean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3532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484</TotalTime>
  <Words>142</Words>
  <Application>Microsoft Office PowerPoint</Application>
  <PresentationFormat>Widescreen</PresentationFormat>
  <Paragraphs>36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Garamond</vt:lpstr>
      <vt:lpstr>Times New Roman</vt:lpstr>
      <vt:lpstr>Office Theme</vt:lpstr>
      <vt:lpstr>Challenges / Solutions: Fabrication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Johnny Froehlich</dc:creator>
  <cp:lastModifiedBy>James Luce</cp:lastModifiedBy>
  <cp:revision>43</cp:revision>
  <dcterms:created xsi:type="dcterms:W3CDTF">2017-05-28T23:50:44Z</dcterms:created>
  <dcterms:modified xsi:type="dcterms:W3CDTF">2017-06-07T22:17:02Z</dcterms:modified>
</cp:coreProperties>
</file>

<file path=docProps/thumbnail.jpeg>
</file>